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59" r:id="rId4"/>
    <p:sldId id="260" r:id="rId5"/>
    <p:sldId id="261" r:id="rId6"/>
    <p:sldId id="263" r:id="rId7"/>
    <p:sldId id="264" r:id="rId8"/>
    <p:sldId id="25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F7855-0B83-0695-F594-7433FD0B5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80A5D8-6C56-FC0B-3618-55D4C45992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57C43C-384C-6137-4CF7-F968DCF754B1}"/>
              </a:ext>
            </a:extLst>
          </p:cNvPr>
          <p:cNvSpPr>
            <a:spLocks noGrp="1"/>
          </p:cNvSpPr>
          <p:nvPr>
            <p:ph type="dt" sz="half" idx="10"/>
          </p:nvPr>
        </p:nvSpPr>
        <p:spPr/>
        <p:txBody>
          <a:bodyPr/>
          <a:lstStyle/>
          <a:p>
            <a:fld id="{FB4FEA2A-D52A-4AA7-8DA1-EDD6E560ED14}" type="datetimeFigureOut">
              <a:rPr lang="en-US" smtClean="0"/>
              <a:t>1/24/2025</a:t>
            </a:fld>
            <a:endParaRPr lang="en-US"/>
          </a:p>
        </p:txBody>
      </p:sp>
      <p:sp>
        <p:nvSpPr>
          <p:cNvPr id="5" name="Footer Placeholder 4">
            <a:extLst>
              <a:ext uri="{FF2B5EF4-FFF2-40B4-BE49-F238E27FC236}">
                <a16:creationId xmlns:a16="http://schemas.microsoft.com/office/drawing/2014/main" id="{4F8F5895-CB1E-9209-0ECB-0C5A00F41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5FFCD-A9C2-5CB9-3947-C7C6B41F5E4F}"/>
              </a:ext>
            </a:extLst>
          </p:cNvPr>
          <p:cNvSpPr>
            <a:spLocks noGrp="1"/>
          </p:cNvSpPr>
          <p:nvPr>
            <p:ph type="sldNum" sz="quarter" idx="12"/>
          </p:nvPr>
        </p:nvSpPr>
        <p:spPr/>
        <p:txBody>
          <a:bodyPr/>
          <a:lstStyle/>
          <a:p>
            <a:fld id="{113576D7-8D86-461A-85F8-5E8F781F554C}" type="slidenum">
              <a:rPr lang="en-US" smtClean="0"/>
              <a:t>‹#›</a:t>
            </a:fld>
            <a:endParaRPr lang="en-US"/>
          </a:p>
        </p:txBody>
      </p:sp>
    </p:spTree>
    <p:extLst>
      <p:ext uri="{BB962C8B-B14F-4D97-AF65-F5344CB8AC3E}">
        <p14:creationId xmlns:p14="http://schemas.microsoft.com/office/powerpoint/2010/main" val="415874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273BB-0918-9A6D-1F9F-A63A146ADE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3E7ED-CA04-ED59-C53B-05DB6DE17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3735F-C11A-EBEE-540C-D186667177E3}"/>
              </a:ext>
            </a:extLst>
          </p:cNvPr>
          <p:cNvSpPr>
            <a:spLocks noGrp="1"/>
          </p:cNvSpPr>
          <p:nvPr>
            <p:ph type="dt" sz="half" idx="10"/>
          </p:nvPr>
        </p:nvSpPr>
        <p:spPr/>
        <p:txBody>
          <a:bodyPr/>
          <a:lstStyle/>
          <a:p>
            <a:fld id="{FB4FEA2A-D52A-4AA7-8DA1-EDD6E560ED14}" type="datetimeFigureOut">
              <a:rPr lang="en-US" smtClean="0"/>
              <a:t>1/24/2025</a:t>
            </a:fld>
            <a:endParaRPr lang="en-US"/>
          </a:p>
        </p:txBody>
      </p:sp>
      <p:sp>
        <p:nvSpPr>
          <p:cNvPr id="5" name="Footer Placeholder 4">
            <a:extLst>
              <a:ext uri="{FF2B5EF4-FFF2-40B4-BE49-F238E27FC236}">
                <a16:creationId xmlns:a16="http://schemas.microsoft.com/office/drawing/2014/main" id="{372CE450-2F04-EEB9-6CAA-BD646EE02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993B3-65F4-A958-52A6-E5C06D665E93}"/>
              </a:ext>
            </a:extLst>
          </p:cNvPr>
          <p:cNvSpPr>
            <a:spLocks noGrp="1"/>
          </p:cNvSpPr>
          <p:nvPr>
            <p:ph type="sldNum" sz="quarter" idx="12"/>
          </p:nvPr>
        </p:nvSpPr>
        <p:spPr/>
        <p:txBody>
          <a:bodyPr/>
          <a:lstStyle/>
          <a:p>
            <a:fld id="{113576D7-8D86-461A-85F8-5E8F781F554C}" type="slidenum">
              <a:rPr lang="en-US" smtClean="0"/>
              <a:t>‹#›</a:t>
            </a:fld>
            <a:endParaRPr lang="en-US"/>
          </a:p>
        </p:txBody>
      </p:sp>
    </p:spTree>
    <p:extLst>
      <p:ext uri="{BB962C8B-B14F-4D97-AF65-F5344CB8AC3E}">
        <p14:creationId xmlns:p14="http://schemas.microsoft.com/office/powerpoint/2010/main" val="194631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4DDD47-841F-B31A-CA35-894B4BC2AB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C5C938-1A1D-9D76-0519-61FA78B056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DD2D8-CC90-ACCE-88AB-C833DC15388D}"/>
              </a:ext>
            </a:extLst>
          </p:cNvPr>
          <p:cNvSpPr>
            <a:spLocks noGrp="1"/>
          </p:cNvSpPr>
          <p:nvPr>
            <p:ph type="dt" sz="half" idx="10"/>
          </p:nvPr>
        </p:nvSpPr>
        <p:spPr/>
        <p:txBody>
          <a:bodyPr/>
          <a:lstStyle/>
          <a:p>
            <a:fld id="{FB4FEA2A-D52A-4AA7-8DA1-EDD6E560ED14}" type="datetimeFigureOut">
              <a:rPr lang="en-US" smtClean="0"/>
              <a:t>1/24/2025</a:t>
            </a:fld>
            <a:endParaRPr lang="en-US"/>
          </a:p>
        </p:txBody>
      </p:sp>
      <p:sp>
        <p:nvSpPr>
          <p:cNvPr id="5" name="Footer Placeholder 4">
            <a:extLst>
              <a:ext uri="{FF2B5EF4-FFF2-40B4-BE49-F238E27FC236}">
                <a16:creationId xmlns:a16="http://schemas.microsoft.com/office/drawing/2014/main" id="{F6B5F168-3D1B-48E5-1F00-AF2320920D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7E1CB-883E-A0B3-B7F2-BD66632917C9}"/>
              </a:ext>
            </a:extLst>
          </p:cNvPr>
          <p:cNvSpPr>
            <a:spLocks noGrp="1"/>
          </p:cNvSpPr>
          <p:nvPr>
            <p:ph type="sldNum" sz="quarter" idx="12"/>
          </p:nvPr>
        </p:nvSpPr>
        <p:spPr/>
        <p:txBody>
          <a:bodyPr/>
          <a:lstStyle/>
          <a:p>
            <a:fld id="{113576D7-8D86-461A-85F8-5E8F781F554C}" type="slidenum">
              <a:rPr lang="en-US" smtClean="0"/>
              <a:t>‹#›</a:t>
            </a:fld>
            <a:endParaRPr lang="en-US"/>
          </a:p>
        </p:txBody>
      </p:sp>
    </p:spTree>
    <p:extLst>
      <p:ext uri="{BB962C8B-B14F-4D97-AF65-F5344CB8AC3E}">
        <p14:creationId xmlns:p14="http://schemas.microsoft.com/office/powerpoint/2010/main" val="1788424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8DAEB-342B-7BB8-B00E-BC02B1058E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2978CC-ADB9-56D5-EEE1-4FA38CAE0F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5E6AF-1F6A-0739-E9A0-B31C4602E42E}"/>
              </a:ext>
            </a:extLst>
          </p:cNvPr>
          <p:cNvSpPr>
            <a:spLocks noGrp="1"/>
          </p:cNvSpPr>
          <p:nvPr>
            <p:ph type="dt" sz="half" idx="10"/>
          </p:nvPr>
        </p:nvSpPr>
        <p:spPr/>
        <p:txBody>
          <a:bodyPr/>
          <a:lstStyle/>
          <a:p>
            <a:fld id="{FB4FEA2A-D52A-4AA7-8DA1-EDD6E560ED14}" type="datetimeFigureOut">
              <a:rPr lang="en-US" smtClean="0"/>
              <a:t>1/24/2025</a:t>
            </a:fld>
            <a:endParaRPr lang="en-US"/>
          </a:p>
        </p:txBody>
      </p:sp>
      <p:sp>
        <p:nvSpPr>
          <p:cNvPr id="5" name="Footer Placeholder 4">
            <a:extLst>
              <a:ext uri="{FF2B5EF4-FFF2-40B4-BE49-F238E27FC236}">
                <a16:creationId xmlns:a16="http://schemas.microsoft.com/office/drawing/2014/main" id="{3CC7B140-D4AE-A38B-B820-A4132348F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9A7F66-ECCE-3C24-0617-B1F098F7E276}"/>
              </a:ext>
            </a:extLst>
          </p:cNvPr>
          <p:cNvSpPr>
            <a:spLocks noGrp="1"/>
          </p:cNvSpPr>
          <p:nvPr>
            <p:ph type="sldNum" sz="quarter" idx="12"/>
          </p:nvPr>
        </p:nvSpPr>
        <p:spPr/>
        <p:txBody>
          <a:bodyPr/>
          <a:lstStyle/>
          <a:p>
            <a:fld id="{113576D7-8D86-461A-85F8-5E8F781F554C}" type="slidenum">
              <a:rPr lang="en-US" smtClean="0"/>
              <a:t>‹#›</a:t>
            </a:fld>
            <a:endParaRPr lang="en-US"/>
          </a:p>
        </p:txBody>
      </p:sp>
    </p:spTree>
    <p:extLst>
      <p:ext uri="{BB962C8B-B14F-4D97-AF65-F5344CB8AC3E}">
        <p14:creationId xmlns:p14="http://schemas.microsoft.com/office/powerpoint/2010/main" val="421161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7FB8-C069-8848-F4B7-55B3EDCF63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391A9E-0987-086D-201B-EA5968FD87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6D26D9-79A0-A57E-3D2C-9174C4E074B9}"/>
              </a:ext>
            </a:extLst>
          </p:cNvPr>
          <p:cNvSpPr>
            <a:spLocks noGrp="1"/>
          </p:cNvSpPr>
          <p:nvPr>
            <p:ph type="dt" sz="half" idx="10"/>
          </p:nvPr>
        </p:nvSpPr>
        <p:spPr/>
        <p:txBody>
          <a:bodyPr/>
          <a:lstStyle/>
          <a:p>
            <a:fld id="{FB4FEA2A-D52A-4AA7-8DA1-EDD6E560ED14}" type="datetimeFigureOut">
              <a:rPr lang="en-US" smtClean="0"/>
              <a:t>1/24/2025</a:t>
            </a:fld>
            <a:endParaRPr lang="en-US"/>
          </a:p>
        </p:txBody>
      </p:sp>
      <p:sp>
        <p:nvSpPr>
          <p:cNvPr id="5" name="Footer Placeholder 4">
            <a:extLst>
              <a:ext uri="{FF2B5EF4-FFF2-40B4-BE49-F238E27FC236}">
                <a16:creationId xmlns:a16="http://schemas.microsoft.com/office/drawing/2014/main" id="{98ABA309-C216-1537-F8F0-275C81E65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36104-1160-B088-D11F-8C10DDA810E3}"/>
              </a:ext>
            </a:extLst>
          </p:cNvPr>
          <p:cNvSpPr>
            <a:spLocks noGrp="1"/>
          </p:cNvSpPr>
          <p:nvPr>
            <p:ph type="sldNum" sz="quarter" idx="12"/>
          </p:nvPr>
        </p:nvSpPr>
        <p:spPr/>
        <p:txBody>
          <a:bodyPr/>
          <a:lstStyle/>
          <a:p>
            <a:fld id="{113576D7-8D86-461A-85F8-5E8F781F554C}" type="slidenum">
              <a:rPr lang="en-US" smtClean="0"/>
              <a:t>‹#›</a:t>
            </a:fld>
            <a:endParaRPr lang="en-US"/>
          </a:p>
        </p:txBody>
      </p:sp>
    </p:spTree>
    <p:extLst>
      <p:ext uri="{BB962C8B-B14F-4D97-AF65-F5344CB8AC3E}">
        <p14:creationId xmlns:p14="http://schemas.microsoft.com/office/powerpoint/2010/main" val="2453720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363E-67A3-85BE-3AEA-C03691F9D8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F24BB-F8B6-472F-DA90-FD05D908EA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CFEDED-F344-BBEA-9358-306B2D9C00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EF78DC-80A4-BDDF-A6EA-596FF5AD0804}"/>
              </a:ext>
            </a:extLst>
          </p:cNvPr>
          <p:cNvSpPr>
            <a:spLocks noGrp="1"/>
          </p:cNvSpPr>
          <p:nvPr>
            <p:ph type="dt" sz="half" idx="10"/>
          </p:nvPr>
        </p:nvSpPr>
        <p:spPr/>
        <p:txBody>
          <a:bodyPr/>
          <a:lstStyle/>
          <a:p>
            <a:fld id="{FB4FEA2A-D52A-4AA7-8DA1-EDD6E560ED14}" type="datetimeFigureOut">
              <a:rPr lang="en-US" smtClean="0"/>
              <a:t>1/24/2025</a:t>
            </a:fld>
            <a:endParaRPr lang="en-US"/>
          </a:p>
        </p:txBody>
      </p:sp>
      <p:sp>
        <p:nvSpPr>
          <p:cNvPr id="6" name="Footer Placeholder 5">
            <a:extLst>
              <a:ext uri="{FF2B5EF4-FFF2-40B4-BE49-F238E27FC236}">
                <a16:creationId xmlns:a16="http://schemas.microsoft.com/office/drawing/2014/main" id="{86E16968-F57D-5C98-BFEE-739CB18CC4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07307E-CD59-CFDC-B809-000992F13A18}"/>
              </a:ext>
            </a:extLst>
          </p:cNvPr>
          <p:cNvSpPr>
            <a:spLocks noGrp="1"/>
          </p:cNvSpPr>
          <p:nvPr>
            <p:ph type="sldNum" sz="quarter" idx="12"/>
          </p:nvPr>
        </p:nvSpPr>
        <p:spPr/>
        <p:txBody>
          <a:bodyPr/>
          <a:lstStyle/>
          <a:p>
            <a:fld id="{113576D7-8D86-461A-85F8-5E8F781F554C}" type="slidenum">
              <a:rPr lang="en-US" smtClean="0"/>
              <a:t>‹#›</a:t>
            </a:fld>
            <a:endParaRPr lang="en-US"/>
          </a:p>
        </p:txBody>
      </p:sp>
    </p:spTree>
    <p:extLst>
      <p:ext uri="{BB962C8B-B14F-4D97-AF65-F5344CB8AC3E}">
        <p14:creationId xmlns:p14="http://schemas.microsoft.com/office/powerpoint/2010/main" val="403561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264DF-8375-A3CC-C90F-F4A7C609F2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E33A2A-45DB-9B50-7285-567AB7DA8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E0FF75-C335-8999-AAAF-B8C2854C2D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F609DD-88DD-46B3-6A57-2591E474AE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B5B7A5-5F15-FFD9-C5F0-821D10E202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3F5E4C-D41A-A58E-5BA1-B50C47EE27EE}"/>
              </a:ext>
            </a:extLst>
          </p:cNvPr>
          <p:cNvSpPr>
            <a:spLocks noGrp="1"/>
          </p:cNvSpPr>
          <p:nvPr>
            <p:ph type="dt" sz="half" idx="10"/>
          </p:nvPr>
        </p:nvSpPr>
        <p:spPr/>
        <p:txBody>
          <a:bodyPr/>
          <a:lstStyle/>
          <a:p>
            <a:fld id="{FB4FEA2A-D52A-4AA7-8DA1-EDD6E560ED14}" type="datetimeFigureOut">
              <a:rPr lang="en-US" smtClean="0"/>
              <a:t>1/24/2025</a:t>
            </a:fld>
            <a:endParaRPr lang="en-US"/>
          </a:p>
        </p:txBody>
      </p:sp>
      <p:sp>
        <p:nvSpPr>
          <p:cNvPr id="8" name="Footer Placeholder 7">
            <a:extLst>
              <a:ext uri="{FF2B5EF4-FFF2-40B4-BE49-F238E27FC236}">
                <a16:creationId xmlns:a16="http://schemas.microsoft.com/office/drawing/2014/main" id="{9FBEE337-3990-7FC9-0E9F-836A69137E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572E36-D0B9-868E-E9F6-509D3DC567AB}"/>
              </a:ext>
            </a:extLst>
          </p:cNvPr>
          <p:cNvSpPr>
            <a:spLocks noGrp="1"/>
          </p:cNvSpPr>
          <p:nvPr>
            <p:ph type="sldNum" sz="quarter" idx="12"/>
          </p:nvPr>
        </p:nvSpPr>
        <p:spPr/>
        <p:txBody>
          <a:bodyPr/>
          <a:lstStyle/>
          <a:p>
            <a:fld id="{113576D7-8D86-461A-85F8-5E8F781F554C}" type="slidenum">
              <a:rPr lang="en-US" smtClean="0"/>
              <a:t>‹#›</a:t>
            </a:fld>
            <a:endParaRPr lang="en-US"/>
          </a:p>
        </p:txBody>
      </p:sp>
    </p:spTree>
    <p:extLst>
      <p:ext uri="{BB962C8B-B14F-4D97-AF65-F5344CB8AC3E}">
        <p14:creationId xmlns:p14="http://schemas.microsoft.com/office/powerpoint/2010/main" val="1294253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30FE-FC0C-E1A3-63FE-CD9FA2B80F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A4AA8B-8E47-CED5-9653-4E23C87FECAB}"/>
              </a:ext>
            </a:extLst>
          </p:cNvPr>
          <p:cNvSpPr>
            <a:spLocks noGrp="1"/>
          </p:cNvSpPr>
          <p:nvPr>
            <p:ph type="dt" sz="half" idx="10"/>
          </p:nvPr>
        </p:nvSpPr>
        <p:spPr/>
        <p:txBody>
          <a:bodyPr/>
          <a:lstStyle/>
          <a:p>
            <a:fld id="{FB4FEA2A-D52A-4AA7-8DA1-EDD6E560ED14}" type="datetimeFigureOut">
              <a:rPr lang="en-US" smtClean="0"/>
              <a:t>1/24/2025</a:t>
            </a:fld>
            <a:endParaRPr lang="en-US"/>
          </a:p>
        </p:txBody>
      </p:sp>
      <p:sp>
        <p:nvSpPr>
          <p:cNvPr id="4" name="Footer Placeholder 3">
            <a:extLst>
              <a:ext uri="{FF2B5EF4-FFF2-40B4-BE49-F238E27FC236}">
                <a16:creationId xmlns:a16="http://schemas.microsoft.com/office/drawing/2014/main" id="{A3A70611-F42D-9050-04E6-6A4F1090B4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D407A8-6BA8-7280-CC9A-5E0F21FD1264}"/>
              </a:ext>
            </a:extLst>
          </p:cNvPr>
          <p:cNvSpPr>
            <a:spLocks noGrp="1"/>
          </p:cNvSpPr>
          <p:nvPr>
            <p:ph type="sldNum" sz="quarter" idx="12"/>
          </p:nvPr>
        </p:nvSpPr>
        <p:spPr/>
        <p:txBody>
          <a:bodyPr/>
          <a:lstStyle/>
          <a:p>
            <a:fld id="{113576D7-8D86-461A-85F8-5E8F781F554C}" type="slidenum">
              <a:rPr lang="en-US" smtClean="0"/>
              <a:t>‹#›</a:t>
            </a:fld>
            <a:endParaRPr lang="en-US"/>
          </a:p>
        </p:txBody>
      </p:sp>
    </p:spTree>
    <p:extLst>
      <p:ext uri="{BB962C8B-B14F-4D97-AF65-F5344CB8AC3E}">
        <p14:creationId xmlns:p14="http://schemas.microsoft.com/office/powerpoint/2010/main" val="348250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3E7B3A-3E14-15B5-D0A8-309FED277852}"/>
              </a:ext>
            </a:extLst>
          </p:cNvPr>
          <p:cNvSpPr>
            <a:spLocks noGrp="1"/>
          </p:cNvSpPr>
          <p:nvPr>
            <p:ph type="dt" sz="half" idx="10"/>
          </p:nvPr>
        </p:nvSpPr>
        <p:spPr/>
        <p:txBody>
          <a:bodyPr/>
          <a:lstStyle/>
          <a:p>
            <a:fld id="{FB4FEA2A-D52A-4AA7-8DA1-EDD6E560ED14}" type="datetimeFigureOut">
              <a:rPr lang="en-US" smtClean="0"/>
              <a:t>1/24/2025</a:t>
            </a:fld>
            <a:endParaRPr lang="en-US"/>
          </a:p>
        </p:txBody>
      </p:sp>
      <p:sp>
        <p:nvSpPr>
          <p:cNvPr id="3" name="Footer Placeholder 2">
            <a:extLst>
              <a:ext uri="{FF2B5EF4-FFF2-40B4-BE49-F238E27FC236}">
                <a16:creationId xmlns:a16="http://schemas.microsoft.com/office/drawing/2014/main" id="{EDD45495-C486-0508-0B5B-E57DEE235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BF422F-5C0F-0BFA-D4CD-EE6F9BE064B6}"/>
              </a:ext>
            </a:extLst>
          </p:cNvPr>
          <p:cNvSpPr>
            <a:spLocks noGrp="1"/>
          </p:cNvSpPr>
          <p:nvPr>
            <p:ph type="sldNum" sz="quarter" idx="12"/>
          </p:nvPr>
        </p:nvSpPr>
        <p:spPr/>
        <p:txBody>
          <a:bodyPr/>
          <a:lstStyle/>
          <a:p>
            <a:fld id="{113576D7-8D86-461A-85F8-5E8F781F554C}" type="slidenum">
              <a:rPr lang="en-US" smtClean="0"/>
              <a:t>‹#›</a:t>
            </a:fld>
            <a:endParaRPr lang="en-US"/>
          </a:p>
        </p:txBody>
      </p:sp>
    </p:spTree>
    <p:extLst>
      <p:ext uri="{BB962C8B-B14F-4D97-AF65-F5344CB8AC3E}">
        <p14:creationId xmlns:p14="http://schemas.microsoft.com/office/powerpoint/2010/main" val="72696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5436-8CED-9D77-F4D0-0D94A7AB13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B81563-12F5-45AA-665F-E6B67E3E68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5F7DD2-E42E-E861-48FE-1116C97E0D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212FE2-74EC-A668-1241-C004A89E7613}"/>
              </a:ext>
            </a:extLst>
          </p:cNvPr>
          <p:cNvSpPr>
            <a:spLocks noGrp="1"/>
          </p:cNvSpPr>
          <p:nvPr>
            <p:ph type="dt" sz="half" idx="10"/>
          </p:nvPr>
        </p:nvSpPr>
        <p:spPr/>
        <p:txBody>
          <a:bodyPr/>
          <a:lstStyle/>
          <a:p>
            <a:fld id="{FB4FEA2A-D52A-4AA7-8DA1-EDD6E560ED14}" type="datetimeFigureOut">
              <a:rPr lang="en-US" smtClean="0"/>
              <a:t>1/24/2025</a:t>
            </a:fld>
            <a:endParaRPr lang="en-US"/>
          </a:p>
        </p:txBody>
      </p:sp>
      <p:sp>
        <p:nvSpPr>
          <p:cNvPr id="6" name="Footer Placeholder 5">
            <a:extLst>
              <a:ext uri="{FF2B5EF4-FFF2-40B4-BE49-F238E27FC236}">
                <a16:creationId xmlns:a16="http://schemas.microsoft.com/office/drawing/2014/main" id="{05B7B35E-5878-6D50-FA72-9C58ED6554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2EA0E-11D3-46F4-5572-9C4B098A6D3F}"/>
              </a:ext>
            </a:extLst>
          </p:cNvPr>
          <p:cNvSpPr>
            <a:spLocks noGrp="1"/>
          </p:cNvSpPr>
          <p:nvPr>
            <p:ph type="sldNum" sz="quarter" idx="12"/>
          </p:nvPr>
        </p:nvSpPr>
        <p:spPr/>
        <p:txBody>
          <a:bodyPr/>
          <a:lstStyle/>
          <a:p>
            <a:fld id="{113576D7-8D86-461A-85F8-5E8F781F554C}" type="slidenum">
              <a:rPr lang="en-US" smtClean="0"/>
              <a:t>‹#›</a:t>
            </a:fld>
            <a:endParaRPr lang="en-US"/>
          </a:p>
        </p:txBody>
      </p:sp>
    </p:spTree>
    <p:extLst>
      <p:ext uri="{BB962C8B-B14F-4D97-AF65-F5344CB8AC3E}">
        <p14:creationId xmlns:p14="http://schemas.microsoft.com/office/powerpoint/2010/main" val="2359511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E3E45-C8A0-54D9-4345-1E9F3F841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C41E0B-C7D8-D937-18CB-876B064B45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9517E-331F-318F-8E91-BAC50C248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E81A2-2F78-F544-418A-7A86D8EFCD4B}"/>
              </a:ext>
            </a:extLst>
          </p:cNvPr>
          <p:cNvSpPr>
            <a:spLocks noGrp="1"/>
          </p:cNvSpPr>
          <p:nvPr>
            <p:ph type="dt" sz="half" idx="10"/>
          </p:nvPr>
        </p:nvSpPr>
        <p:spPr/>
        <p:txBody>
          <a:bodyPr/>
          <a:lstStyle/>
          <a:p>
            <a:fld id="{FB4FEA2A-D52A-4AA7-8DA1-EDD6E560ED14}" type="datetimeFigureOut">
              <a:rPr lang="en-US" smtClean="0"/>
              <a:t>1/24/2025</a:t>
            </a:fld>
            <a:endParaRPr lang="en-US"/>
          </a:p>
        </p:txBody>
      </p:sp>
      <p:sp>
        <p:nvSpPr>
          <p:cNvPr id="6" name="Footer Placeholder 5">
            <a:extLst>
              <a:ext uri="{FF2B5EF4-FFF2-40B4-BE49-F238E27FC236}">
                <a16:creationId xmlns:a16="http://schemas.microsoft.com/office/drawing/2014/main" id="{58CD2AD4-6197-1DE8-479A-022786D73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7BC941-EE38-BB20-1CC5-6373E0C3211B}"/>
              </a:ext>
            </a:extLst>
          </p:cNvPr>
          <p:cNvSpPr>
            <a:spLocks noGrp="1"/>
          </p:cNvSpPr>
          <p:nvPr>
            <p:ph type="sldNum" sz="quarter" idx="12"/>
          </p:nvPr>
        </p:nvSpPr>
        <p:spPr/>
        <p:txBody>
          <a:bodyPr/>
          <a:lstStyle/>
          <a:p>
            <a:fld id="{113576D7-8D86-461A-85F8-5E8F781F554C}" type="slidenum">
              <a:rPr lang="en-US" smtClean="0"/>
              <a:t>‹#›</a:t>
            </a:fld>
            <a:endParaRPr lang="en-US"/>
          </a:p>
        </p:txBody>
      </p:sp>
    </p:spTree>
    <p:extLst>
      <p:ext uri="{BB962C8B-B14F-4D97-AF65-F5344CB8AC3E}">
        <p14:creationId xmlns:p14="http://schemas.microsoft.com/office/powerpoint/2010/main" val="2174325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2FD986-5610-EECA-999B-C12A3A66A8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BFA3C9-CE35-5B89-CA5E-3F684F1FA9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0C1D1-C474-AB24-A69C-EB0FC89FF2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4FEA2A-D52A-4AA7-8DA1-EDD6E560ED14}" type="datetimeFigureOut">
              <a:rPr lang="en-US" smtClean="0"/>
              <a:t>1/24/2025</a:t>
            </a:fld>
            <a:endParaRPr lang="en-US"/>
          </a:p>
        </p:txBody>
      </p:sp>
      <p:sp>
        <p:nvSpPr>
          <p:cNvPr id="5" name="Footer Placeholder 4">
            <a:extLst>
              <a:ext uri="{FF2B5EF4-FFF2-40B4-BE49-F238E27FC236}">
                <a16:creationId xmlns:a16="http://schemas.microsoft.com/office/drawing/2014/main" id="{D70094CE-512B-B397-878C-077B57FD12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A79339F-1BE3-6A9F-6CF3-DD39200020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3576D7-8D86-461A-85F8-5E8F781F554C}" type="slidenum">
              <a:rPr lang="en-US" smtClean="0"/>
              <a:t>‹#›</a:t>
            </a:fld>
            <a:endParaRPr lang="en-US"/>
          </a:p>
        </p:txBody>
      </p:sp>
    </p:spTree>
    <p:extLst>
      <p:ext uri="{BB962C8B-B14F-4D97-AF65-F5344CB8AC3E}">
        <p14:creationId xmlns:p14="http://schemas.microsoft.com/office/powerpoint/2010/main" val="3122640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hyperlink" Target="mailto:lynn@newbraska.com"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street with lots of people and billboards&#10;&#10;Description automatically generated">
            <a:extLst>
              <a:ext uri="{FF2B5EF4-FFF2-40B4-BE49-F238E27FC236}">
                <a16:creationId xmlns:a16="http://schemas.microsoft.com/office/drawing/2014/main" id="{7C3CCEF2-0EA5-2D97-7445-290105236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4D71CC6-3B4C-7E2C-B1B0-F57ED005FA50}"/>
              </a:ext>
            </a:extLst>
          </p:cNvPr>
          <p:cNvSpPr/>
          <p:nvPr/>
        </p:nvSpPr>
        <p:spPr>
          <a:xfrm>
            <a:off x="7043351" y="951470"/>
            <a:ext cx="4720281" cy="41518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608F38B2-F2BC-EE22-8675-4505CC681349}"/>
              </a:ext>
            </a:extLst>
          </p:cNvPr>
          <p:cNvSpPr txBox="1"/>
          <p:nvPr/>
        </p:nvSpPr>
        <p:spPr>
          <a:xfrm>
            <a:off x="7327557" y="1322173"/>
            <a:ext cx="4090086" cy="3877985"/>
          </a:xfrm>
          <a:prstGeom prst="rect">
            <a:avLst/>
          </a:prstGeom>
          <a:noFill/>
        </p:spPr>
        <p:txBody>
          <a:bodyPr wrap="square" rtlCol="0">
            <a:spAutoFit/>
          </a:bodyPr>
          <a:lstStyle/>
          <a:p>
            <a:pPr>
              <a:spcAft>
                <a:spcPts val="1200"/>
              </a:spcAft>
            </a:pPr>
            <a:r>
              <a:rPr lang="en-US" sz="3200" i="1" dirty="0">
                <a:effectLst/>
                <a:latin typeface="Amiri" panose="00000500000000000000" pitchFamily="2" charset="-78"/>
              </a:rPr>
              <a:t>The Number One Problem in Our Country Begs For a Pragmatic and Ethical Political Solution</a:t>
            </a:r>
            <a:endParaRPr lang="en-US" sz="3200" dirty="0">
              <a:effectLst/>
              <a:latin typeface="Amiri" panose="00000500000000000000" pitchFamily="2" charset="-78"/>
            </a:endParaRPr>
          </a:p>
          <a:p>
            <a:pPr marL="0" marR="0"/>
            <a:r>
              <a:rPr lang="en-US" sz="1800" dirty="0">
                <a:effectLst/>
                <a:latin typeface="Amiri" panose="00000500000000000000" pitchFamily="2" charset="-78"/>
              </a:rPr>
              <a:t>Inside: Insights on America's deep polarization and inequality and the urgent need for solutions:</a:t>
            </a:r>
          </a:p>
          <a:p>
            <a:pPr marL="0" marR="0"/>
            <a:endParaRPr lang="en-US" dirty="0">
              <a:latin typeface="Amiri" panose="00000500000000000000" pitchFamily="2" charset="-78"/>
            </a:endParaRPr>
          </a:p>
          <a:p>
            <a:pPr marL="0" marR="0"/>
            <a:r>
              <a:rPr lang="en-US" sz="1800" dirty="0">
                <a:effectLst/>
                <a:latin typeface="Amiri" panose="00000500000000000000" pitchFamily="2" charset="-78"/>
              </a:rPr>
              <a:t>The case for a third political party</a:t>
            </a:r>
          </a:p>
          <a:p>
            <a:endParaRPr lang="en-US" dirty="0"/>
          </a:p>
        </p:txBody>
      </p:sp>
    </p:spTree>
    <p:extLst>
      <p:ext uri="{BB962C8B-B14F-4D97-AF65-F5344CB8AC3E}">
        <p14:creationId xmlns:p14="http://schemas.microsoft.com/office/powerpoint/2010/main" val="236327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bag with a hand shake&#10;&#10;Description automatically generated">
            <a:extLst>
              <a:ext uri="{FF2B5EF4-FFF2-40B4-BE49-F238E27FC236}">
                <a16:creationId xmlns:a16="http://schemas.microsoft.com/office/drawing/2014/main" id="{43C20A0E-147A-0E60-98BC-A44468729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0597" y="0"/>
            <a:ext cx="9667566" cy="6857999"/>
          </a:xfrm>
          <a:prstGeom prst="rect">
            <a:avLst/>
          </a:prstGeom>
        </p:spPr>
      </p:pic>
      <p:sp>
        <p:nvSpPr>
          <p:cNvPr id="4" name="Rectangle 3">
            <a:extLst>
              <a:ext uri="{FF2B5EF4-FFF2-40B4-BE49-F238E27FC236}">
                <a16:creationId xmlns:a16="http://schemas.microsoft.com/office/drawing/2014/main" id="{9D6C23AC-F4A1-341E-DC72-75E2C47B4FAB}"/>
              </a:ext>
            </a:extLst>
          </p:cNvPr>
          <p:cNvSpPr/>
          <p:nvPr/>
        </p:nvSpPr>
        <p:spPr>
          <a:xfrm>
            <a:off x="0" y="0"/>
            <a:ext cx="1767016" cy="685799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438B895-077D-2DCD-8252-E34F29B5D791}"/>
              </a:ext>
            </a:extLst>
          </p:cNvPr>
          <p:cNvSpPr/>
          <p:nvPr/>
        </p:nvSpPr>
        <p:spPr>
          <a:xfrm>
            <a:off x="10424984" y="1"/>
            <a:ext cx="1767016" cy="685799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331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road with arrows&#10;&#10;Description automatically generated">
            <a:extLst>
              <a:ext uri="{FF2B5EF4-FFF2-40B4-BE49-F238E27FC236}">
                <a16:creationId xmlns:a16="http://schemas.microsoft.com/office/drawing/2014/main" id="{B417BA00-4F2F-262B-7413-8490D6870EE0}"/>
              </a:ext>
            </a:extLst>
          </p:cNvPr>
          <p:cNvPicPr>
            <a:picLocks noChangeAspect="1"/>
          </p:cNvPicPr>
          <p:nvPr/>
        </p:nvPicPr>
        <p:blipFill>
          <a:blip r:embed="rId2">
            <a:duotone>
              <a:schemeClr val="accent6">
                <a:shade val="45000"/>
                <a:satMod val="135000"/>
              </a:schemeClr>
              <a:prstClr val="white"/>
            </a:duotone>
            <a:alphaModFix amt="3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119" y="-107587"/>
            <a:ext cx="12192000" cy="6858000"/>
          </a:xfrm>
          <a:prstGeom prst="rect">
            <a:avLst/>
          </a:prstGeom>
        </p:spPr>
      </p:pic>
      <p:sp>
        <p:nvSpPr>
          <p:cNvPr id="6" name="TextBox 5">
            <a:extLst>
              <a:ext uri="{FF2B5EF4-FFF2-40B4-BE49-F238E27FC236}">
                <a16:creationId xmlns:a16="http://schemas.microsoft.com/office/drawing/2014/main" id="{DBEBB252-648E-A189-00EF-7CE8010AEEDE}"/>
              </a:ext>
            </a:extLst>
          </p:cNvPr>
          <p:cNvSpPr txBox="1"/>
          <p:nvPr/>
        </p:nvSpPr>
        <p:spPr>
          <a:xfrm>
            <a:off x="630194" y="107587"/>
            <a:ext cx="5045676" cy="6370975"/>
          </a:xfrm>
          <a:prstGeom prst="rect">
            <a:avLst/>
          </a:prstGeom>
          <a:noFill/>
        </p:spPr>
        <p:txBody>
          <a:bodyPr wrap="square" rtlCol="0">
            <a:spAutoFit/>
          </a:bodyPr>
          <a:lstStyle/>
          <a:p>
            <a:pPr rtl="0" fontAlgn="ctr">
              <a:lnSpc>
                <a:spcPct val="150000"/>
              </a:lnSpc>
              <a:buFont typeface="+mj-lt"/>
              <a:buAutoNum type="arabicPeriod"/>
            </a:pPr>
            <a:r>
              <a:rPr lang="en-US" sz="2000" b="1" i="0" dirty="0">
                <a:effectLst/>
                <a:latin typeface="Amiri" panose="00000500000000000000" pitchFamily="2" charset="-78"/>
              </a:rPr>
              <a:t>Barack Obama</a:t>
            </a:r>
            <a:r>
              <a:rPr lang="en-US" sz="2000" b="0" i="0" dirty="0">
                <a:effectLst/>
                <a:latin typeface="Amiri" panose="00000500000000000000" pitchFamily="2" charset="-78"/>
              </a:rPr>
              <a:t>: “The degree of polarization that currently exists in Washington is such where I think it's fair to say if I presented a cure for cancer, getting legislation passed to move that forward would be a nail-biter.”</a:t>
            </a:r>
          </a:p>
          <a:p>
            <a:pPr rtl="0" fontAlgn="ctr">
              <a:lnSpc>
                <a:spcPct val="150000"/>
              </a:lnSpc>
              <a:buFont typeface="+mj-lt"/>
              <a:buAutoNum type="arabicPeriod"/>
            </a:pPr>
            <a:r>
              <a:rPr lang="en-US" sz="2000" b="1" i="0" dirty="0">
                <a:effectLst/>
                <a:latin typeface="Amiri" panose="00000500000000000000" pitchFamily="2" charset="-78"/>
              </a:rPr>
              <a:t>Jonathan Van Ness</a:t>
            </a:r>
            <a:r>
              <a:rPr lang="en-US" sz="2000" b="0" i="0" dirty="0">
                <a:effectLst/>
                <a:latin typeface="Amiri" panose="00000500000000000000" pitchFamily="2" charset="-78"/>
              </a:rPr>
              <a:t>: “From the extreme political polarization that is everywhere - there's so much suffering going on - so many people are really thirsty to feel good about something.”</a:t>
            </a:r>
          </a:p>
          <a:p>
            <a:pPr rtl="0" fontAlgn="ctr">
              <a:lnSpc>
                <a:spcPct val="150000"/>
              </a:lnSpc>
              <a:buFont typeface="+mj-lt"/>
              <a:buAutoNum type="arabicPeriod"/>
            </a:pPr>
            <a:r>
              <a:rPr lang="en-US" sz="2000" b="1" i="0" dirty="0">
                <a:effectLst/>
                <a:latin typeface="Amiri" panose="00000500000000000000" pitchFamily="2" charset="-78"/>
              </a:rPr>
              <a:t>Pete Gallego</a:t>
            </a:r>
            <a:r>
              <a:rPr lang="en-US" sz="2000" b="0" i="0" dirty="0">
                <a:effectLst/>
                <a:latin typeface="Amiri" panose="00000500000000000000" pitchFamily="2" charset="-78"/>
              </a:rPr>
              <a:t>: “As the polarization in D.C. spreads, the people willing to come to the middle find less and less acceptance.”</a:t>
            </a:r>
          </a:p>
          <a:p>
            <a:endParaRPr lang="en-US" dirty="0"/>
          </a:p>
        </p:txBody>
      </p:sp>
      <p:sp>
        <p:nvSpPr>
          <p:cNvPr id="10" name="TextBox 9">
            <a:extLst>
              <a:ext uri="{FF2B5EF4-FFF2-40B4-BE49-F238E27FC236}">
                <a16:creationId xmlns:a16="http://schemas.microsoft.com/office/drawing/2014/main" id="{87DD7243-6532-D31A-AB07-F23F11DFD518}"/>
              </a:ext>
            </a:extLst>
          </p:cNvPr>
          <p:cNvSpPr txBox="1"/>
          <p:nvPr/>
        </p:nvSpPr>
        <p:spPr>
          <a:xfrm>
            <a:off x="7018638" y="128096"/>
            <a:ext cx="4275437" cy="6601807"/>
          </a:xfrm>
          <a:prstGeom prst="rect">
            <a:avLst/>
          </a:prstGeom>
          <a:noFill/>
        </p:spPr>
        <p:txBody>
          <a:bodyPr wrap="square" rtlCol="0">
            <a:spAutoFit/>
          </a:bodyPr>
          <a:lstStyle/>
          <a:p>
            <a:pPr rtl="0" fontAlgn="ctr">
              <a:lnSpc>
                <a:spcPct val="150000"/>
              </a:lnSpc>
              <a:buFont typeface="+mj-lt"/>
              <a:buAutoNum type="arabicPeriod"/>
            </a:pPr>
            <a:r>
              <a:rPr lang="en-US" sz="1800" b="1" i="0" dirty="0">
                <a:effectLst/>
                <a:latin typeface="Amiri" panose="00000500000000000000" pitchFamily="2" charset="-78"/>
              </a:rPr>
              <a:t>Carl Sagan</a:t>
            </a:r>
            <a:r>
              <a:rPr lang="en-US" sz="1800" b="0" i="0" dirty="0">
                <a:effectLst/>
                <a:latin typeface="Amiri" panose="00000500000000000000" pitchFamily="2" charset="-78"/>
              </a:rPr>
              <a:t>: “The chief deficiency I see in the skeptical movement is its polarization: </a:t>
            </a:r>
            <a:r>
              <a:rPr lang="en-US" sz="1800" b="1" i="0" dirty="0">
                <a:effectLst/>
                <a:latin typeface="Amiri" panose="00000500000000000000" pitchFamily="2" charset="-78"/>
              </a:rPr>
              <a:t>Us vs. Them </a:t>
            </a:r>
            <a:r>
              <a:rPr lang="en-US" sz="1800" b="0" i="0" dirty="0">
                <a:effectLst/>
                <a:latin typeface="Amiri" panose="00000500000000000000" pitchFamily="2" charset="-78"/>
              </a:rPr>
              <a:t>- the sense that we have a monopoly on the truth; that those other people who believe in all these patterns are morons. This is nonconstructive. It does not get our message across. It condemns us to permanent minority status.”</a:t>
            </a:r>
          </a:p>
          <a:p>
            <a:pPr rtl="0" fontAlgn="ctr">
              <a:lnSpc>
                <a:spcPct val="150000"/>
              </a:lnSpc>
              <a:buFont typeface="+mj-lt"/>
              <a:buAutoNum type="arabicPeriod"/>
            </a:pPr>
            <a:r>
              <a:rPr lang="en-US" sz="1800" b="1" i="0" dirty="0">
                <a:effectLst/>
                <a:latin typeface="Amiri" panose="00000500000000000000" pitchFamily="2" charset="-78"/>
              </a:rPr>
              <a:t>George Saunders</a:t>
            </a:r>
            <a:r>
              <a:rPr lang="en-US" sz="1800" b="0" i="0" dirty="0">
                <a:effectLst/>
                <a:latin typeface="Amiri" panose="00000500000000000000" pitchFamily="2" charset="-78"/>
              </a:rPr>
              <a:t>: "I think in our time, you know, so much of the information we get is pre-polarized. Fiction has a way of reminding us that we actually are very similar in our emotions and our neurology and our desires and our fears, so I think it’s a nice way to neutralize that polarization."</a:t>
            </a:r>
          </a:p>
          <a:p>
            <a:endParaRPr lang="en-US" dirty="0"/>
          </a:p>
        </p:txBody>
      </p:sp>
    </p:spTree>
    <p:extLst>
      <p:ext uri="{BB962C8B-B14F-4D97-AF65-F5344CB8AC3E}">
        <p14:creationId xmlns:p14="http://schemas.microsoft.com/office/powerpoint/2010/main" val="3627180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C06241-F215-4166-B5DC-81FEA98FCB92}"/>
              </a:ext>
            </a:extLst>
          </p:cNvPr>
          <p:cNvSpPr txBox="1"/>
          <p:nvPr/>
        </p:nvSpPr>
        <p:spPr>
          <a:xfrm>
            <a:off x="1112107" y="852616"/>
            <a:ext cx="10181968" cy="461665"/>
          </a:xfrm>
          <a:prstGeom prst="rect">
            <a:avLst/>
          </a:prstGeom>
          <a:noFill/>
        </p:spPr>
        <p:txBody>
          <a:bodyPr wrap="square" rtlCol="0">
            <a:spAutoFit/>
          </a:bodyPr>
          <a:lstStyle/>
          <a:p>
            <a:r>
              <a:rPr lang="en-US" sz="2400" dirty="0"/>
              <a:t>THE FINAL ANSWER TO AMERICA'S CONFUSION AND POLITICAL MALAISE</a:t>
            </a:r>
          </a:p>
        </p:txBody>
      </p:sp>
      <p:sp>
        <p:nvSpPr>
          <p:cNvPr id="4" name="TextBox 3">
            <a:extLst>
              <a:ext uri="{FF2B5EF4-FFF2-40B4-BE49-F238E27FC236}">
                <a16:creationId xmlns:a16="http://schemas.microsoft.com/office/drawing/2014/main" id="{218F9798-5EC0-7AC4-8A52-C053590705C0}"/>
              </a:ext>
            </a:extLst>
          </p:cNvPr>
          <p:cNvSpPr txBox="1"/>
          <p:nvPr/>
        </p:nvSpPr>
        <p:spPr>
          <a:xfrm>
            <a:off x="1235676" y="1422369"/>
            <a:ext cx="5189838" cy="5355312"/>
          </a:xfrm>
          <a:prstGeom prst="rect">
            <a:avLst/>
          </a:prstGeom>
          <a:noFill/>
        </p:spPr>
        <p:txBody>
          <a:bodyPr wrap="square" rtlCol="0">
            <a:spAutoFit/>
          </a:bodyPr>
          <a:lstStyle/>
          <a:p>
            <a:r>
              <a:rPr lang="en-US" i="1" dirty="0"/>
              <a:t>"I don't consider myself a Republican. I don't consider myself a Democrat either. I consider myself an American. I'm a human being and there's a lot of things that the Democrats believe that I believe," </a:t>
            </a:r>
            <a:r>
              <a:rPr lang="en-US" dirty="0"/>
              <a:t>said podcaster Joe Rogen.</a:t>
            </a:r>
          </a:p>
          <a:p>
            <a:endParaRPr lang="en-US" dirty="0"/>
          </a:p>
          <a:p>
            <a:r>
              <a:rPr lang="en-US" dirty="0"/>
              <a:t>Rogan recently reiterated his belief in evaluating ideas based on their merit rather than their source. Rogan's stance criticizes the polarization that comes with strict party loyalty.</a:t>
            </a:r>
          </a:p>
          <a:p>
            <a:endParaRPr lang="en-US" dirty="0"/>
          </a:p>
          <a:p>
            <a:r>
              <a:rPr lang="en-US" dirty="0"/>
              <a:t>"There's a lot of things that they say that I say, that makes a lot of sense to me, and there's a lot of things that the Republicans say [where] I say, that makes a lot of sense to me too. And the idea that I have to ignore things that make sense to me because it's coming from the wrong team is just stupid," he continued.</a:t>
            </a:r>
          </a:p>
          <a:p>
            <a:endParaRPr lang="en-US" dirty="0"/>
          </a:p>
        </p:txBody>
      </p:sp>
      <p:sp>
        <p:nvSpPr>
          <p:cNvPr id="5" name="TextBox 4">
            <a:extLst>
              <a:ext uri="{FF2B5EF4-FFF2-40B4-BE49-F238E27FC236}">
                <a16:creationId xmlns:a16="http://schemas.microsoft.com/office/drawing/2014/main" id="{849C6A1C-23FF-266B-5CE2-6AFBBEAD31C8}"/>
              </a:ext>
            </a:extLst>
          </p:cNvPr>
          <p:cNvSpPr txBox="1"/>
          <p:nvPr/>
        </p:nvSpPr>
        <p:spPr>
          <a:xfrm>
            <a:off x="6944497" y="1495168"/>
            <a:ext cx="3904735" cy="4985980"/>
          </a:xfrm>
          <a:prstGeom prst="rect">
            <a:avLst/>
          </a:prstGeom>
          <a:noFill/>
        </p:spPr>
        <p:txBody>
          <a:bodyPr wrap="square" rtlCol="0">
            <a:spAutoFit/>
          </a:bodyPr>
          <a:lstStyle/>
          <a:p>
            <a:pPr>
              <a:lnSpc>
                <a:spcPct val="150000"/>
              </a:lnSpc>
              <a:spcAft>
                <a:spcPts val="1200"/>
              </a:spcAft>
            </a:pPr>
            <a:r>
              <a:rPr lang="en-US" sz="1800" dirty="0">
                <a:solidFill>
                  <a:srgbClr val="242424"/>
                </a:solidFill>
                <a:effectLst/>
                <a:latin typeface="Segoe UI" panose="020B0502040204020203" pitchFamily="34" charset="0"/>
              </a:rPr>
              <a:t>Rogan's comments continue to spark debate among his listeners and critics, reflecting the broader conversation about political identity and the </a:t>
            </a:r>
            <a:r>
              <a:rPr lang="en-US" sz="1800" u="sng" dirty="0">
                <a:solidFill>
                  <a:srgbClr val="242424"/>
                </a:solidFill>
                <a:effectLst/>
                <a:latin typeface="Segoe UI" panose="020B0502040204020203" pitchFamily="34" charset="0"/>
              </a:rPr>
              <a:t>challenges of navigating a deeply divided political landscape.</a:t>
            </a:r>
            <a:endParaRPr lang="en-US" sz="1800" dirty="0">
              <a:solidFill>
                <a:srgbClr val="242424"/>
              </a:solidFill>
              <a:effectLst/>
              <a:latin typeface="Segoe UI" panose="020B0502040204020203" pitchFamily="34" charset="0"/>
            </a:endParaRPr>
          </a:p>
          <a:p>
            <a:pPr>
              <a:lnSpc>
                <a:spcPct val="150000"/>
              </a:lnSpc>
              <a:spcAft>
                <a:spcPts val="1200"/>
              </a:spcAft>
            </a:pPr>
            <a:r>
              <a:rPr lang="en-US" sz="1800" dirty="0">
                <a:solidFill>
                  <a:srgbClr val="242424"/>
                </a:solidFill>
                <a:effectLst/>
                <a:latin typeface="Segoe UI" panose="020B0502040204020203" pitchFamily="34" charset="0"/>
              </a:rPr>
              <a:t> </a:t>
            </a:r>
          </a:p>
          <a:p>
            <a:pPr>
              <a:lnSpc>
                <a:spcPct val="150000"/>
              </a:lnSpc>
              <a:spcAft>
                <a:spcPts val="1200"/>
              </a:spcAft>
            </a:pPr>
            <a:r>
              <a:rPr lang="en-US" sz="1800" dirty="0">
                <a:solidFill>
                  <a:srgbClr val="242424"/>
                </a:solidFill>
                <a:effectLst/>
                <a:latin typeface="Segoe UI" panose="020B0502040204020203" pitchFamily="34" charset="0"/>
              </a:rPr>
              <a:t>THE ANSWER TO OUR NATION'S BIGGEST PROBLEM: A NEW PARTY THAT MAKES SENSE TO EVERYONE</a:t>
            </a:r>
          </a:p>
          <a:p>
            <a:endParaRPr lang="en-US" dirty="0"/>
          </a:p>
        </p:txBody>
      </p:sp>
      <p:cxnSp>
        <p:nvCxnSpPr>
          <p:cNvPr id="7" name="Straight Connector 6">
            <a:extLst>
              <a:ext uri="{FF2B5EF4-FFF2-40B4-BE49-F238E27FC236}">
                <a16:creationId xmlns:a16="http://schemas.microsoft.com/office/drawing/2014/main" id="{A6AF56C2-4D7F-6C08-91C4-1DAFBEA26D04}"/>
              </a:ext>
            </a:extLst>
          </p:cNvPr>
          <p:cNvCxnSpPr/>
          <p:nvPr/>
        </p:nvCxnSpPr>
        <p:spPr>
          <a:xfrm>
            <a:off x="6944497" y="4436076"/>
            <a:ext cx="353403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914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B29003-3583-4789-0234-44A12751ED18}"/>
              </a:ext>
            </a:extLst>
          </p:cNvPr>
          <p:cNvSpPr txBox="1"/>
          <p:nvPr/>
        </p:nvSpPr>
        <p:spPr>
          <a:xfrm>
            <a:off x="1140941" y="1506400"/>
            <a:ext cx="4955059" cy="4620304"/>
          </a:xfrm>
          <a:prstGeom prst="rect">
            <a:avLst/>
          </a:prstGeom>
          <a:noFill/>
        </p:spPr>
        <p:txBody>
          <a:bodyPr wrap="square" rtlCol="0">
            <a:spAutoFit/>
          </a:bodyPr>
          <a:lstStyle/>
          <a:p>
            <a:pPr>
              <a:lnSpc>
                <a:spcPct val="150000"/>
              </a:lnSpc>
            </a:pPr>
            <a:r>
              <a:rPr lang="en-US" sz="1800" dirty="0">
                <a:solidFill>
                  <a:srgbClr val="242424"/>
                </a:solidFill>
                <a:effectLst/>
                <a:latin typeface="Segoe UI" panose="020B0502040204020203" pitchFamily="34" charset="0"/>
              </a:rPr>
              <a:t>There is an answer to this deep-seated confusion and rejection of both Republican and Democrat political stances. The answer is built upon a new word that is more inclusive, more understandable, more symbolic and more inspirational: "UrbaNaturalism"….yes, this is the fusionary word that brings opposites together. A new word that symbolizes togetherness and true unity. It reminds us of the importance of synthesis and interconnectedness in our current tech-driven, network culture.</a:t>
            </a:r>
            <a:endParaRPr lang="en-US" dirty="0"/>
          </a:p>
        </p:txBody>
      </p:sp>
      <p:sp>
        <p:nvSpPr>
          <p:cNvPr id="3" name="TextBox 2">
            <a:extLst>
              <a:ext uri="{FF2B5EF4-FFF2-40B4-BE49-F238E27FC236}">
                <a16:creationId xmlns:a16="http://schemas.microsoft.com/office/drawing/2014/main" id="{F4BEDA28-F4CF-8B3B-1ED3-3327C74F8B72}"/>
              </a:ext>
            </a:extLst>
          </p:cNvPr>
          <p:cNvSpPr txBox="1"/>
          <p:nvPr/>
        </p:nvSpPr>
        <p:spPr>
          <a:xfrm>
            <a:off x="6647933" y="593125"/>
            <a:ext cx="4955059" cy="6078587"/>
          </a:xfrm>
          <a:prstGeom prst="rect">
            <a:avLst/>
          </a:prstGeom>
          <a:noFill/>
        </p:spPr>
        <p:txBody>
          <a:bodyPr wrap="square" rtlCol="0">
            <a:spAutoFit/>
          </a:bodyPr>
          <a:lstStyle/>
          <a:p>
            <a:pPr>
              <a:lnSpc>
                <a:spcPct val="150000"/>
              </a:lnSpc>
              <a:spcAft>
                <a:spcPts val="1200"/>
              </a:spcAft>
            </a:pPr>
            <a:r>
              <a:rPr lang="en-US" sz="1800" dirty="0">
                <a:solidFill>
                  <a:srgbClr val="242424"/>
                </a:solidFill>
                <a:effectLst/>
                <a:latin typeface="Segoe UI" panose="020B0502040204020203" pitchFamily="34" charset="0"/>
                <a:cs typeface="Segoe UI" panose="020B0502040204020203" pitchFamily="34" charset="0"/>
              </a:rPr>
              <a:t>UrbaNaturalism describes a postmodern macrotrend that acts symbolically, like an elevator platform that lifts us up to a broader schema, a way to "fly higher," a way to think and plan differently, a way to step up and away from time-wasting divisiveness that is no longer relevant in this new era which depends upon Gen Y and Z to get things done.</a:t>
            </a:r>
          </a:p>
          <a:p>
            <a:pPr>
              <a:lnSpc>
                <a:spcPct val="150000"/>
              </a:lnSpc>
              <a:spcAft>
                <a:spcPts val="1200"/>
              </a:spcAft>
            </a:pPr>
            <a:r>
              <a:rPr lang="en-US" sz="1800" dirty="0">
                <a:solidFill>
                  <a:srgbClr val="242424"/>
                </a:solidFill>
                <a:effectLst/>
                <a:latin typeface="Segoe UI" panose="020B0502040204020203" pitchFamily="34" charset="0"/>
                <a:cs typeface="Segoe UI" panose="020B0502040204020203" pitchFamily="34" charset="0"/>
              </a:rPr>
              <a:t>Again, an UrbaNatural political party would take us </a:t>
            </a:r>
            <a:r>
              <a:rPr lang="en-US" sz="1800" dirty="0">
                <a:solidFill>
                  <a:srgbClr val="2B2B2B"/>
                </a:solidFill>
                <a:effectLst/>
                <a:latin typeface="Segoe UI" panose="020B0502040204020203" pitchFamily="34" charset="0"/>
                <a:cs typeface="Segoe UI" panose="020B0502040204020203" pitchFamily="34" charset="0"/>
              </a:rPr>
              <a:t>beyond what we </a:t>
            </a:r>
            <a:r>
              <a:rPr lang="en-US" sz="1800" i="1" dirty="0">
                <a:solidFill>
                  <a:srgbClr val="2B2B2B"/>
                </a:solidFill>
                <a:effectLst/>
                <a:latin typeface="Segoe UI" panose="020B0502040204020203" pitchFamily="34" charset="0"/>
                <a:cs typeface="Segoe UI" panose="020B0502040204020203" pitchFamily="34" charset="0"/>
              </a:rPr>
              <a:t>have</a:t>
            </a:r>
            <a:r>
              <a:rPr lang="en-US" sz="1800" dirty="0">
                <a:solidFill>
                  <a:srgbClr val="2B2B2B"/>
                </a:solidFill>
                <a:effectLst/>
                <a:latin typeface="Segoe UI" panose="020B0502040204020203" pitchFamily="34" charset="0"/>
                <a:cs typeface="Segoe UI" panose="020B0502040204020203" pitchFamily="34" charset="0"/>
              </a:rPr>
              <a:t> to who we </a:t>
            </a:r>
            <a:r>
              <a:rPr lang="en-US" sz="1800" i="1" dirty="0">
                <a:solidFill>
                  <a:srgbClr val="2B2B2B"/>
                </a:solidFill>
                <a:effectLst/>
                <a:latin typeface="Segoe UI" panose="020B0502040204020203" pitchFamily="34" charset="0"/>
                <a:cs typeface="Segoe UI" panose="020B0502040204020203" pitchFamily="34" charset="0"/>
              </a:rPr>
              <a:t>are</a:t>
            </a:r>
            <a:r>
              <a:rPr lang="en-US" sz="1800" dirty="0">
                <a:solidFill>
                  <a:srgbClr val="2B2B2B"/>
                </a:solidFill>
                <a:effectLst/>
                <a:latin typeface="Segoe UI" panose="020B0502040204020203" pitchFamily="34" charset="0"/>
                <a:cs typeface="Segoe UI" panose="020B0502040204020203" pitchFamily="34" charset="0"/>
              </a:rPr>
              <a:t> and what we </a:t>
            </a:r>
            <a:r>
              <a:rPr lang="en-US" sz="1800" i="1" dirty="0">
                <a:solidFill>
                  <a:srgbClr val="2B2B2B"/>
                </a:solidFill>
                <a:effectLst/>
                <a:latin typeface="Segoe UI" panose="020B0502040204020203" pitchFamily="34" charset="0"/>
                <a:cs typeface="Segoe UI" panose="020B0502040204020203" pitchFamily="34" charset="0"/>
              </a:rPr>
              <a:t>do</a:t>
            </a:r>
            <a:r>
              <a:rPr lang="en-US" sz="1800" dirty="0">
                <a:solidFill>
                  <a:srgbClr val="2B2B2B"/>
                </a:solidFill>
                <a:effectLst/>
                <a:latin typeface="Segoe UI" panose="020B0502040204020203" pitchFamily="34" charset="0"/>
                <a:cs typeface="Segoe UI" panose="020B0502040204020203" pitchFamily="34" charset="0"/>
              </a:rPr>
              <a:t>; the UrbaNatural movement would move us from the acquisition of things to the enhancement of the self. </a:t>
            </a:r>
            <a:endParaRPr lang="en-US" sz="1800" dirty="0">
              <a:effectLst/>
              <a:latin typeface="Segoe UI" panose="020B0502040204020203" pitchFamily="34" charset="0"/>
              <a:cs typeface="Segoe UI" panose="020B0502040204020203" pitchFamily="34" charset="0"/>
            </a:endParaRPr>
          </a:p>
          <a:p>
            <a:endParaRPr lang="en-US" dirty="0"/>
          </a:p>
        </p:txBody>
      </p:sp>
      <p:pic>
        <p:nvPicPr>
          <p:cNvPr id="9" name="Picture 8" descr="A close up of a colorful drawing&#10;&#10;Description automatically generated">
            <a:extLst>
              <a:ext uri="{FF2B5EF4-FFF2-40B4-BE49-F238E27FC236}">
                <a16:creationId xmlns:a16="http://schemas.microsoft.com/office/drawing/2014/main" id="{CE5E3A44-81E4-1CF8-F861-8B5E52E4A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056" y="593125"/>
            <a:ext cx="4464050" cy="872276"/>
          </a:xfrm>
          <a:prstGeom prst="rect">
            <a:avLst/>
          </a:prstGeom>
        </p:spPr>
      </p:pic>
    </p:spTree>
    <p:extLst>
      <p:ext uri="{BB962C8B-B14F-4D97-AF65-F5344CB8AC3E}">
        <p14:creationId xmlns:p14="http://schemas.microsoft.com/office/powerpoint/2010/main" val="3007299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a horse&#10;&#10;Description automatically generated">
            <a:extLst>
              <a:ext uri="{FF2B5EF4-FFF2-40B4-BE49-F238E27FC236}">
                <a16:creationId xmlns:a16="http://schemas.microsoft.com/office/drawing/2014/main" id="{269358C1-87FD-4F4F-22E4-74BB29512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026" y="288073"/>
            <a:ext cx="1898821" cy="1039880"/>
          </a:xfrm>
          <a:prstGeom prst="rect">
            <a:avLst/>
          </a:prstGeom>
        </p:spPr>
      </p:pic>
      <p:sp>
        <p:nvSpPr>
          <p:cNvPr id="2" name="TextBox 1">
            <a:extLst>
              <a:ext uri="{FF2B5EF4-FFF2-40B4-BE49-F238E27FC236}">
                <a16:creationId xmlns:a16="http://schemas.microsoft.com/office/drawing/2014/main" id="{EA05601A-7DF0-BBF4-DB18-AF683E0B6274}"/>
              </a:ext>
            </a:extLst>
          </p:cNvPr>
          <p:cNvSpPr txBox="1"/>
          <p:nvPr/>
        </p:nvSpPr>
        <p:spPr>
          <a:xfrm>
            <a:off x="1233617" y="1194210"/>
            <a:ext cx="5020962" cy="5037661"/>
          </a:xfrm>
          <a:prstGeom prst="rect">
            <a:avLst/>
          </a:prstGeom>
          <a:noFill/>
        </p:spPr>
        <p:txBody>
          <a:bodyPr wrap="square" rtlCol="0">
            <a:spAutoFit/>
          </a:bodyPr>
          <a:lstStyle/>
          <a:p>
            <a:pPr>
              <a:lnSpc>
                <a:spcPct val="150000"/>
              </a:lnSpc>
              <a:spcBef>
                <a:spcPts val="3000"/>
              </a:spcBef>
            </a:pPr>
            <a:r>
              <a:rPr lang="en-US" sz="1800" dirty="0">
                <a:solidFill>
                  <a:srgbClr val="242424"/>
                </a:solidFill>
                <a:effectLst/>
                <a:latin typeface="Calibri" panose="020F0502020204030204" pitchFamily="34" charset="0"/>
              </a:rPr>
              <a:t>Again, an UrbaNatural political party would take us </a:t>
            </a:r>
            <a:r>
              <a:rPr lang="en-US" sz="1800" dirty="0">
                <a:solidFill>
                  <a:srgbClr val="2B2B2B"/>
                </a:solidFill>
                <a:effectLst/>
                <a:latin typeface="Calibri" panose="020F0502020204030204" pitchFamily="34" charset="0"/>
              </a:rPr>
              <a:t>beyond what we </a:t>
            </a:r>
            <a:r>
              <a:rPr lang="en-US" sz="1800" i="1" dirty="0">
                <a:solidFill>
                  <a:srgbClr val="2B2B2B"/>
                </a:solidFill>
                <a:effectLst/>
                <a:latin typeface="Calibri" panose="020F0502020204030204" pitchFamily="34" charset="0"/>
              </a:rPr>
              <a:t>have</a:t>
            </a:r>
            <a:r>
              <a:rPr lang="en-US" sz="1800" dirty="0">
                <a:solidFill>
                  <a:srgbClr val="2B2B2B"/>
                </a:solidFill>
                <a:effectLst/>
                <a:latin typeface="Calibri" panose="020F0502020204030204" pitchFamily="34" charset="0"/>
              </a:rPr>
              <a:t> to who we </a:t>
            </a:r>
            <a:r>
              <a:rPr lang="en-US" sz="1800" i="1" dirty="0">
                <a:solidFill>
                  <a:srgbClr val="2B2B2B"/>
                </a:solidFill>
                <a:effectLst/>
                <a:latin typeface="Calibri" panose="020F0502020204030204" pitchFamily="34" charset="0"/>
              </a:rPr>
              <a:t>are</a:t>
            </a:r>
            <a:r>
              <a:rPr lang="en-US" sz="1800" dirty="0">
                <a:solidFill>
                  <a:srgbClr val="2B2B2B"/>
                </a:solidFill>
                <a:effectLst/>
                <a:latin typeface="Calibri" panose="020F0502020204030204" pitchFamily="34" charset="0"/>
              </a:rPr>
              <a:t> and what we </a:t>
            </a:r>
            <a:r>
              <a:rPr lang="en-US" sz="1800" i="1" dirty="0">
                <a:solidFill>
                  <a:srgbClr val="2B2B2B"/>
                </a:solidFill>
                <a:effectLst/>
                <a:latin typeface="Calibri" panose="020F0502020204030204" pitchFamily="34" charset="0"/>
              </a:rPr>
              <a:t>do</a:t>
            </a:r>
            <a:r>
              <a:rPr lang="en-US" sz="1800" dirty="0">
                <a:solidFill>
                  <a:srgbClr val="2B2B2B"/>
                </a:solidFill>
                <a:effectLst/>
                <a:latin typeface="Calibri" panose="020F0502020204030204" pitchFamily="34" charset="0"/>
              </a:rPr>
              <a:t>; the UrbaNatural movement would move us from the acquisition of things to the enhancement of the self. The UrbaNatural party would create new understanding by integrating existing knowledge from across a range fields, disciplines and sciences. The focus of UrbaNatural discussions would develop new, common frameworks of understanding, striving for coherence in the overall conceptual picture rather than emphasizing precise detail.</a:t>
            </a:r>
            <a:endParaRPr lang="en-US" dirty="0"/>
          </a:p>
        </p:txBody>
      </p:sp>
      <p:sp>
        <p:nvSpPr>
          <p:cNvPr id="3" name="TextBox 2">
            <a:extLst>
              <a:ext uri="{FF2B5EF4-FFF2-40B4-BE49-F238E27FC236}">
                <a16:creationId xmlns:a16="http://schemas.microsoft.com/office/drawing/2014/main" id="{47D13D36-38B1-46AD-CD74-EBD9BA471EDC}"/>
              </a:ext>
            </a:extLst>
          </p:cNvPr>
          <p:cNvSpPr txBox="1"/>
          <p:nvPr/>
        </p:nvSpPr>
        <p:spPr>
          <a:xfrm>
            <a:off x="6627342" y="995004"/>
            <a:ext cx="5020962" cy="5632311"/>
          </a:xfrm>
          <a:prstGeom prst="rect">
            <a:avLst/>
          </a:prstGeom>
          <a:noFill/>
        </p:spPr>
        <p:txBody>
          <a:bodyPr wrap="square" rtlCol="0">
            <a:spAutoFit/>
          </a:bodyPr>
          <a:lstStyle/>
          <a:p>
            <a:pPr>
              <a:lnSpc>
                <a:spcPct val="150000"/>
              </a:lnSpc>
              <a:spcAft>
                <a:spcPts val="1200"/>
              </a:spcAft>
            </a:pPr>
            <a:r>
              <a:rPr lang="en-US" sz="1600" dirty="0">
                <a:solidFill>
                  <a:srgbClr val="2B2B2B"/>
                </a:solidFill>
                <a:effectLst/>
                <a:latin typeface="Calibri" panose="020F0502020204030204" pitchFamily="34" charset="0"/>
              </a:rPr>
              <a:t>“UrbaNatural” is obviously a combination word that exists to blend knowledge even among voters that have very different backgrounds. </a:t>
            </a:r>
            <a:r>
              <a:rPr lang="en-US" sz="1600" dirty="0">
                <a:solidFill>
                  <a:srgbClr val="2B2B2B"/>
                </a:solidFill>
                <a:latin typeface="Calibri" panose="020F0502020204030204" pitchFamily="34" charset="0"/>
              </a:rPr>
              <a:t>UrbaNaturalism </a:t>
            </a:r>
            <a:r>
              <a:rPr lang="en-US" sz="1600" dirty="0">
                <a:solidFill>
                  <a:srgbClr val="2B2B2B"/>
                </a:solidFill>
                <a:effectLst/>
                <a:latin typeface="Calibri" panose="020F0502020204030204" pitchFamily="34" charset="0"/>
              </a:rPr>
              <a:t>addresses the increasing scale and interconnectedness of the human problem. The UrbaNatural Party will be suited to deal with the complex, diffuse processes of social change.</a:t>
            </a:r>
          </a:p>
          <a:p>
            <a:pPr>
              <a:lnSpc>
                <a:spcPct val="150000"/>
              </a:lnSpc>
              <a:spcAft>
                <a:spcPts val="1200"/>
              </a:spcAft>
            </a:pPr>
            <a:endParaRPr lang="en-US" sz="1600" dirty="0">
              <a:solidFill>
                <a:srgbClr val="2B2B2B"/>
              </a:solidFill>
              <a:effectLst/>
              <a:latin typeface="Calibri" panose="020F0502020204030204" pitchFamily="34" charset="0"/>
            </a:endParaRPr>
          </a:p>
          <a:p>
            <a:pPr>
              <a:lnSpc>
                <a:spcPct val="150000"/>
              </a:lnSpc>
              <a:spcAft>
                <a:spcPts val="1200"/>
              </a:spcAft>
            </a:pPr>
            <a:r>
              <a:rPr lang="en-US" sz="1600" dirty="0">
                <a:solidFill>
                  <a:srgbClr val="2B2B2B"/>
                </a:solidFill>
                <a:effectLst/>
                <a:latin typeface="Calibri" panose="020F0502020204030204" pitchFamily="34" charset="0"/>
              </a:rPr>
              <a:t>The UrbaNatural Party will offset an over-emphasis on materialism and individualism, two qualities that, when taken together and too far, reduce social integration, self-worth and  moral clarity. We've moved away from being </a:t>
            </a:r>
            <a:r>
              <a:rPr lang="en-US" sz="1600" i="1" dirty="0">
                <a:solidFill>
                  <a:srgbClr val="2B2B2B"/>
                </a:solidFill>
                <a:effectLst/>
                <a:latin typeface="Calibri" panose="020F0502020204030204" pitchFamily="34" charset="0"/>
              </a:rPr>
              <a:t>citizens </a:t>
            </a:r>
            <a:r>
              <a:rPr lang="en-US" sz="1600" dirty="0">
                <a:solidFill>
                  <a:srgbClr val="2B2B2B"/>
                </a:solidFill>
                <a:effectLst/>
                <a:latin typeface="Calibri" panose="020F0502020204030204" pitchFamily="34" charset="0"/>
              </a:rPr>
              <a:t>to being </a:t>
            </a:r>
            <a:r>
              <a:rPr lang="en-US" sz="1600" i="1" dirty="0">
                <a:solidFill>
                  <a:srgbClr val="2B2B2B"/>
                </a:solidFill>
                <a:effectLst/>
                <a:latin typeface="Calibri" panose="020F0502020204030204" pitchFamily="34" charset="0"/>
              </a:rPr>
              <a:t>consumers. </a:t>
            </a:r>
            <a:r>
              <a:rPr lang="en-US" sz="1600" dirty="0">
                <a:solidFill>
                  <a:srgbClr val="2B2B2B"/>
                </a:solidFill>
                <a:effectLst/>
                <a:latin typeface="Calibri" panose="020F0502020204030204" pitchFamily="34" charset="0"/>
              </a:rPr>
              <a:t>There has been a reduction of social integration, self worth and existential confidence.</a:t>
            </a:r>
          </a:p>
          <a:p>
            <a:endParaRPr lang="en-US" dirty="0"/>
          </a:p>
        </p:txBody>
      </p:sp>
      <p:cxnSp>
        <p:nvCxnSpPr>
          <p:cNvPr id="9" name="Straight Connector 8">
            <a:extLst>
              <a:ext uri="{FF2B5EF4-FFF2-40B4-BE49-F238E27FC236}">
                <a16:creationId xmlns:a16="http://schemas.microsoft.com/office/drawing/2014/main" id="{F71E7193-F5A6-9B81-A7BC-D8850B934101}"/>
              </a:ext>
            </a:extLst>
          </p:cNvPr>
          <p:cNvCxnSpPr>
            <a:cxnSpLocks/>
          </p:cNvCxnSpPr>
          <p:nvPr/>
        </p:nvCxnSpPr>
        <p:spPr>
          <a:xfrm>
            <a:off x="6735462" y="3669626"/>
            <a:ext cx="4521543" cy="4341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779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996E3D-EBD7-6011-200C-598CFCE59624}"/>
              </a:ext>
            </a:extLst>
          </p:cNvPr>
          <p:cNvSpPr txBox="1"/>
          <p:nvPr/>
        </p:nvSpPr>
        <p:spPr>
          <a:xfrm>
            <a:off x="1198605" y="790832"/>
            <a:ext cx="4732638" cy="5663089"/>
          </a:xfrm>
          <a:prstGeom prst="rect">
            <a:avLst/>
          </a:prstGeom>
          <a:noFill/>
        </p:spPr>
        <p:txBody>
          <a:bodyPr wrap="square" rtlCol="0">
            <a:spAutoFit/>
          </a:bodyPr>
          <a:lstStyle/>
          <a:p>
            <a:pPr>
              <a:spcAft>
                <a:spcPts val="1200"/>
              </a:spcAft>
            </a:pPr>
            <a:r>
              <a:rPr lang="en-US" sz="1800" dirty="0">
                <a:solidFill>
                  <a:srgbClr val="2B2B2B"/>
                </a:solidFill>
                <a:effectLst/>
                <a:latin typeface="Calibri" panose="020F0502020204030204" pitchFamily="34" charset="0"/>
              </a:rPr>
              <a:t>If you doubt this, just ask the typical worker in a production line why he and 70% of the rest of the workforce are looking for something more meaningful in their career. Most are poised to leave for fifty cents more per hour. Until then, there is pervasive malaise. </a:t>
            </a:r>
            <a:r>
              <a:rPr lang="en-US" sz="1800" i="1" dirty="0">
                <a:solidFill>
                  <a:srgbClr val="2B2B2B"/>
                </a:solidFill>
                <a:effectLst/>
                <a:latin typeface="Calibri" panose="020F0502020204030204" pitchFamily="34" charset="0"/>
              </a:rPr>
              <a:t>("We pretend to work…they pretend to pay us.")</a:t>
            </a:r>
            <a:endParaRPr lang="en-US" sz="1800" dirty="0">
              <a:solidFill>
                <a:srgbClr val="2B2B2B"/>
              </a:solidFill>
              <a:effectLst/>
              <a:latin typeface="Calibri" panose="020F0502020204030204" pitchFamily="34" charset="0"/>
            </a:endParaRPr>
          </a:p>
          <a:p>
            <a:pPr>
              <a:spcAft>
                <a:spcPts val="1200"/>
              </a:spcAft>
            </a:pPr>
            <a:r>
              <a:rPr lang="en-US" sz="1800" dirty="0">
                <a:solidFill>
                  <a:srgbClr val="2B2B2B"/>
                </a:solidFill>
                <a:effectLst/>
                <a:latin typeface="Calibri" panose="020F0502020204030204" pitchFamily="34" charset="0"/>
              </a:rPr>
              <a:t>The "either-or' mentality that accompanies the choice between being a Democrat or Republican focuses Americans on doing things that shift us away </a:t>
            </a:r>
            <a:r>
              <a:rPr lang="en-US" sz="1800" u="sng" dirty="0">
                <a:solidFill>
                  <a:srgbClr val="2B2B2B"/>
                </a:solidFill>
                <a:effectLst/>
                <a:latin typeface="Calibri" panose="020F0502020204030204" pitchFamily="34" charset="0"/>
              </a:rPr>
              <a:t>from intrinsic to extrinsic values</a:t>
            </a:r>
            <a:r>
              <a:rPr lang="en-US" sz="1800" dirty="0">
                <a:solidFill>
                  <a:srgbClr val="2B2B2B"/>
                </a:solidFill>
                <a:effectLst/>
                <a:latin typeface="Calibri" panose="020F0502020204030204" pitchFamily="34" charset="0"/>
              </a:rPr>
              <a:t>. The result is an increasing focus on our own lives and an unrelenting need to make the most of life. Frustration, anger, loneliness and depression are at greater risk. Americans have become consumers first and foremost, not citizens. Status, money, recognition and other rewards are foremost in our culture. </a:t>
            </a:r>
          </a:p>
          <a:p>
            <a:endParaRPr lang="en-US" dirty="0"/>
          </a:p>
        </p:txBody>
      </p:sp>
      <p:sp>
        <p:nvSpPr>
          <p:cNvPr id="3" name="TextBox 2">
            <a:extLst>
              <a:ext uri="{FF2B5EF4-FFF2-40B4-BE49-F238E27FC236}">
                <a16:creationId xmlns:a16="http://schemas.microsoft.com/office/drawing/2014/main" id="{3C0C9F7E-610B-AF84-4423-1F2A9171AD8B}"/>
              </a:ext>
            </a:extLst>
          </p:cNvPr>
          <p:cNvSpPr txBox="1"/>
          <p:nvPr/>
        </p:nvSpPr>
        <p:spPr>
          <a:xfrm>
            <a:off x="6544964" y="494269"/>
            <a:ext cx="4732638" cy="7017306"/>
          </a:xfrm>
          <a:prstGeom prst="rect">
            <a:avLst/>
          </a:prstGeom>
          <a:noFill/>
        </p:spPr>
        <p:txBody>
          <a:bodyPr wrap="square" rtlCol="0">
            <a:spAutoFit/>
          </a:bodyPr>
          <a:lstStyle/>
          <a:p>
            <a:pPr>
              <a:lnSpc>
                <a:spcPct val="150000"/>
              </a:lnSpc>
            </a:pPr>
            <a:r>
              <a:rPr lang="en-US" sz="1800" dirty="0">
                <a:solidFill>
                  <a:srgbClr val="2B2B2B"/>
                </a:solidFill>
                <a:effectLst/>
                <a:latin typeface="Calibri" panose="020F0502020204030204" pitchFamily="34" charset="0"/>
              </a:rPr>
              <a:t>The "either-or' mentality that accompanies the choice between being a Democrat or Republican focuses Americans on doing things that shift us away from intrinsic to extrinsic values. The result is an increasing focus on our own lives and an unrelenting need to make the most of life. </a:t>
            </a:r>
          </a:p>
          <a:p>
            <a:pPr>
              <a:lnSpc>
                <a:spcPct val="150000"/>
              </a:lnSpc>
            </a:pPr>
            <a:endParaRPr lang="en-US" dirty="0">
              <a:solidFill>
                <a:srgbClr val="2B2B2B"/>
              </a:solidFill>
              <a:latin typeface="Calibri" panose="020F0502020204030204" pitchFamily="34" charset="0"/>
            </a:endParaRPr>
          </a:p>
          <a:p>
            <a:pPr>
              <a:lnSpc>
                <a:spcPct val="150000"/>
              </a:lnSpc>
            </a:pPr>
            <a:r>
              <a:rPr lang="en-US" sz="1800" dirty="0">
                <a:solidFill>
                  <a:srgbClr val="2B2B2B"/>
                </a:solidFill>
                <a:effectLst/>
                <a:latin typeface="Calibri" panose="020F0502020204030204" pitchFamily="34" charset="0"/>
              </a:rPr>
              <a:t>Americans have become consumers first and foremost, not citizens. Status, money, recognition and other rewards are foremost in our culture. As a result, frustration, anger, loneliness and depression are at greater risk.</a:t>
            </a:r>
          </a:p>
          <a:p>
            <a:pPr>
              <a:lnSpc>
                <a:spcPct val="150000"/>
              </a:lnSpc>
            </a:pPr>
            <a:r>
              <a:rPr lang="en-US" sz="1800" b="1" dirty="0">
                <a:solidFill>
                  <a:srgbClr val="2B2B2B"/>
                </a:solidFill>
                <a:effectLst/>
                <a:latin typeface="Calibri" panose="020F0502020204030204" pitchFamily="34" charset="0"/>
              </a:rPr>
              <a:t>The UrbaNatural Party will remind us that we are all branches on the same tree.</a:t>
            </a:r>
          </a:p>
          <a:p>
            <a:endParaRPr lang="en-US" dirty="0">
              <a:solidFill>
                <a:srgbClr val="2B2B2B"/>
              </a:solidFill>
              <a:latin typeface="Calibri" panose="020F0502020204030204" pitchFamily="34" charset="0"/>
            </a:endParaRPr>
          </a:p>
          <a:p>
            <a:endParaRPr lang="en-US" dirty="0">
              <a:solidFill>
                <a:srgbClr val="2B2B2B"/>
              </a:solidFill>
              <a:latin typeface="Calibri" panose="020F0502020204030204" pitchFamily="34" charset="0"/>
            </a:endParaRPr>
          </a:p>
          <a:p>
            <a:endParaRPr lang="en-US" dirty="0">
              <a:solidFill>
                <a:srgbClr val="2B2B2B"/>
              </a:solidFill>
              <a:latin typeface="Calibri" panose="020F0502020204030204" pitchFamily="34" charset="0"/>
            </a:endParaRPr>
          </a:p>
          <a:p>
            <a:endParaRPr lang="en-US" dirty="0"/>
          </a:p>
        </p:txBody>
      </p:sp>
    </p:spTree>
    <p:extLst>
      <p:ext uri="{BB962C8B-B14F-4D97-AF65-F5344CB8AC3E}">
        <p14:creationId xmlns:p14="http://schemas.microsoft.com/office/powerpoint/2010/main" val="3572362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grass&#10;&#10;Description automatically generated">
            <a:extLst>
              <a:ext uri="{FF2B5EF4-FFF2-40B4-BE49-F238E27FC236}">
                <a16:creationId xmlns:a16="http://schemas.microsoft.com/office/drawing/2014/main" id="{1BFEC616-930C-C14A-B4F6-80F937A6C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275" y="1727112"/>
            <a:ext cx="8763450" cy="3403775"/>
          </a:xfrm>
          <a:prstGeom prst="rect">
            <a:avLst/>
          </a:prstGeom>
        </p:spPr>
      </p:pic>
      <p:pic>
        <p:nvPicPr>
          <p:cNvPr id="7" name="Picture 6" descr="A brown and white logo&#10;&#10;Description automatically generated with medium confidence">
            <a:extLst>
              <a:ext uri="{FF2B5EF4-FFF2-40B4-BE49-F238E27FC236}">
                <a16:creationId xmlns:a16="http://schemas.microsoft.com/office/drawing/2014/main" id="{AD19AE42-D630-E7A5-FB21-0609E67D7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78" y="1556951"/>
            <a:ext cx="10118112" cy="4176584"/>
          </a:xfrm>
          <a:prstGeom prst="rect">
            <a:avLst/>
          </a:prstGeom>
        </p:spPr>
      </p:pic>
      <p:pic>
        <p:nvPicPr>
          <p:cNvPr id="9" name="Picture 8" descr="A black and white circular pattern&#10;&#10;Description automatically generated">
            <a:extLst>
              <a:ext uri="{FF2B5EF4-FFF2-40B4-BE49-F238E27FC236}">
                <a16:creationId xmlns:a16="http://schemas.microsoft.com/office/drawing/2014/main" id="{C5CB2D1B-04D5-14F2-D06A-56199521E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797" y="1222387"/>
            <a:ext cx="3255216" cy="3403931"/>
          </a:xfrm>
          <a:prstGeom prst="rect">
            <a:avLst/>
          </a:prstGeom>
        </p:spPr>
      </p:pic>
      <p:pic>
        <p:nvPicPr>
          <p:cNvPr id="11" name="Picture 10" descr="A yellow and brown painting&#10;&#10;Description automatically generated">
            <a:extLst>
              <a:ext uri="{FF2B5EF4-FFF2-40B4-BE49-F238E27FC236}">
                <a16:creationId xmlns:a16="http://schemas.microsoft.com/office/drawing/2014/main" id="{EAF2F416-7B4E-C539-3253-156F390D9CA8}"/>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0" y="-42550"/>
            <a:ext cx="12192000" cy="6900550"/>
          </a:xfrm>
          <a:prstGeom prst="rect">
            <a:avLst/>
          </a:prstGeom>
        </p:spPr>
      </p:pic>
      <p:pic>
        <p:nvPicPr>
          <p:cNvPr id="3" name="Picture 2" descr="A person standing on a street corner&#10;&#10;Description automatically generated">
            <a:extLst>
              <a:ext uri="{FF2B5EF4-FFF2-40B4-BE49-F238E27FC236}">
                <a16:creationId xmlns:a16="http://schemas.microsoft.com/office/drawing/2014/main" id="{1D704038-9269-1A9D-0810-0A7CA90878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4086" y="605787"/>
            <a:ext cx="9120927" cy="5405396"/>
          </a:xfrm>
          <a:prstGeom prst="rect">
            <a:avLst/>
          </a:prstGeom>
        </p:spPr>
      </p:pic>
      <p:sp>
        <p:nvSpPr>
          <p:cNvPr id="12" name="TextBox 11">
            <a:extLst>
              <a:ext uri="{FF2B5EF4-FFF2-40B4-BE49-F238E27FC236}">
                <a16:creationId xmlns:a16="http://schemas.microsoft.com/office/drawing/2014/main" id="{EBB322D4-154F-66E0-54A7-23B0FDCE491A}"/>
              </a:ext>
            </a:extLst>
          </p:cNvPr>
          <p:cNvSpPr txBox="1"/>
          <p:nvPr/>
        </p:nvSpPr>
        <p:spPr>
          <a:xfrm>
            <a:off x="5338119" y="247135"/>
            <a:ext cx="6388443" cy="923330"/>
          </a:xfrm>
          <a:prstGeom prst="rect">
            <a:avLst/>
          </a:prstGeom>
          <a:noFill/>
        </p:spPr>
        <p:txBody>
          <a:bodyPr wrap="square" rtlCol="0">
            <a:spAutoFit/>
          </a:bodyPr>
          <a:lstStyle/>
          <a:p>
            <a:pPr algn="r"/>
            <a:r>
              <a:rPr lang="en-US" dirty="0"/>
              <a:t>If you agree that it’s time for the UrbaNatural Party to emerge, contact Lynn Hinderaker: </a:t>
            </a:r>
            <a:r>
              <a:rPr lang="en-US" dirty="0">
                <a:hlinkClick r:id="rId7"/>
              </a:rPr>
              <a:t>lynn@newbraska.com</a:t>
            </a:r>
            <a:endParaRPr lang="en-US" dirty="0"/>
          </a:p>
          <a:p>
            <a:pPr algn="r"/>
            <a:r>
              <a:rPr lang="en-US" dirty="0"/>
              <a:t>Speeches, seminars and workshops are available.</a:t>
            </a:r>
          </a:p>
        </p:txBody>
      </p:sp>
    </p:spTree>
    <p:extLst>
      <p:ext uri="{BB962C8B-B14F-4D97-AF65-F5344CB8AC3E}">
        <p14:creationId xmlns:p14="http://schemas.microsoft.com/office/powerpoint/2010/main" val="2356912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2942</TotalTime>
  <Words>1156</Words>
  <Application>Microsoft Office PowerPoint</Application>
  <PresentationFormat>Widescreen</PresentationFormat>
  <Paragraphs>35</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Amiri</vt:lpstr>
      <vt:lpstr>Aptos</vt:lpstr>
      <vt:lpstr>Aptos Display</vt:lpstr>
      <vt:lpstr>Arial</vt:lpstr>
      <vt:lpstr>Calibri</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Lynn Hinderaker</dc:creator>
  <cp:lastModifiedBy>Lynn Hinderaker</cp:lastModifiedBy>
  <cp:revision>1</cp:revision>
  <dcterms:created xsi:type="dcterms:W3CDTF">2025-01-24T19:32:38Z</dcterms:created>
  <dcterms:modified xsi:type="dcterms:W3CDTF">2025-01-26T20:35:24Z</dcterms:modified>
</cp:coreProperties>
</file>